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57" r:id="rId4"/>
    <p:sldId id="261" r:id="rId5"/>
    <p:sldId id="258" r:id="rId6"/>
    <p:sldId id="259" r:id="rId7"/>
    <p:sldId id="256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3722"/>
    <a:srgbClr val="AB99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E5D1-4950-4106-8272-4C3EA69CB497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EE9D-5A8E-4203-9432-C9A828AE74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E5D1-4950-4106-8272-4C3EA69CB497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EE9D-5A8E-4203-9432-C9A828AE74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E5D1-4950-4106-8272-4C3EA69CB497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EE9D-5A8E-4203-9432-C9A828AE74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E5D1-4950-4106-8272-4C3EA69CB497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EE9D-5A8E-4203-9432-C9A828AE74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E5D1-4950-4106-8272-4C3EA69CB497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EE9D-5A8E-4203-9432-C9A828AE74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E5D1-4950-4106-8272-4C3EA69CB497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EE9D-5A8E-4203-9432-C9A828AE74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E5D1-4950-4106-8272-4C3EA69CB497}" type="datetimeFigureOut">
              <a:rPr lang="en-US" smtClean="0"/>
              <a:t>4/9/14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EE9D-5A8E-4203-9432-C9A828AE74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E5D1-4950-4106-8272-4C3EA69CB497}" type="datetimeFigureOut">
              <a:rPr lang="en-US" smtClean="0"/>
              <a:t>4/9/14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EE9D-5A8E-4203-9432-C9A828AE74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E5D1-4950-4106-8272-4C3EA69CB497}" type="datetimeFigureOut">
              <a:rPr lang="en-US" smtClean="0"/>
              <a:t>4/9/14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EE9D-5A8E-4203-9432-C9A828AE74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E5D1-4950-4106-8272-4C3EA69CB497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EE9D-5A8E-4203-9432-C9A828AE74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E5D1-4950-4106-8272-4C3EA69CB497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EE9D-5A8E-4203-9432-C9A828AE74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BE5D1-4950-4106-8272-4C3EA69CB497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3EE9D-5A8E-4203-9432-C9A828AE74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3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191000" y="1364776"/>
            <a:ext cx="3886200" cy="4502624"/>
          </a:xfrm>
          <a:prstGeom prst="roundRect">
            <a:avLst/>
          </a:prstGeom>
          <a:solidFill>
            <a:srgbClr val="AB9965"/>
          </a:solidFill>
          <a:ln>
            <a:solidFill>
              <a:schemeClr val="bg2">
                <a:lumMod val="25000"/>
              </a:schemeClr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" y="1524000"/>
            <a:ext cx="426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3E3722"/>
                </a:solidFill>
                <a:latin typeface="Bernard MT Condensed" pitchFamily="18" charset="0"/>
              </a:rPr>
              <a:t>Ghastly Ganske</a:t>
            </a:r>
            <a:endParaRPr lang="en-US" sz="4800" dirty="0">
              <a:solidFill>
                <a:srgbClr val="3E3722"/>
              </a:solidFill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2667000"/>
            <a:ext cx="35052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E3722"/>
                </a:solidFill>
                <a:latin typeface="Bernard MT Condensed" pitchFamily="18" charset="0"/>
              </a:rPr>
              <a:t>Offense: Causing a ruckus, severe sarcasm, </a:t>
            </a:r>
            <a:r>
              <a:rPr lang="en-US" dirty="0" err="1" smtClean="0">
                <a:solidFill>
                  <a:srgbClr val="3E3722"/>
                </a:solidFill>
                <a:latin typeface="Bernard MT Condensed" pitchFamily="18" charset="0"/>
              </a:rPr>
              <a:t>dorkiness</a:t>
            </a:r>
            <a:endParaRPr lang="en-US" dirty="0" smtClean="0">
              <a:solidFill>
                <a:srgbClr val="3E3722"/>
              </a:solidFill>
              <a:latin typeface="Bernard MT Condensed" pitchFamily="18" charset="0"/>
            </a:endParaRPr>
          </a:p>
          <a:p>
            <a:endParaRPr lang="en-US" dirty="0">
              <a:solidFill>
                <a:srgbClr val="3E3722"/>
              </a:solidFill>
              <a:latin typeface="Bernard MT Condensed" pitchFamily="18" charset="0"/>
            </a:endParaRPr>
          </a:p>
          <a:p>
            <a:r>
              <a:rPr lang="en-US" dirty="0" smtClean="0">
                <a:solidFill>
                  <a:srgbClr val="3E3722"/>
                </a:solidFill>
                <a:latin typeface="Bernard MT Condensed" pitchFamily="18" charset="0"/>
              </a:rPr>
              <a:t>Whereabouts: Westwood Middle School, room </a:t>
            </a:r>
            <a:r>
              <a:rPr lang="en-US" dirty="0" smtClean="0">
                <a:solidFill>
                  <a:srgbClr val="3E3722"/>
                </a:solidFill>
                <a:latin typeface="Bernard MT Condensed" pitchFamily="18" charset="0"/>
              </a:rPr>
              <a:t>109</a:t>
            </a:r>
            <a:r>
              <a:rPr lang="en-US" dirty="0" smtClean="0">
                <a:solidFill>
                  <a:srgbClr val="3E3722"/>
                </a:solidFill>
                <a:latin typeface="Bernard MT Condensed" pitchFamily="18" charset="0"/>
              </a:rPr>
              <a:t>, </a:t>
            </a:r>
            <a:r>
              <a:rPr lang="en-US" dirty="0" smtClean="0">
                <a:solidFill>
                  <a:srgbClr val="3E3722"/>
                </a:solidFill>
                <a:latin typeface="Bernard MT Condensed" pitchFamily="18" charset="0"/>
              </a:rPr>
              <a:t>local library, her kids soccer games </a:t>
            </a:r>
          </a:p>
          <a:p>
            <a:endParaRPr lang="en-US" dirty="0">
              <a:solidFill>
                <a:srgbClr val="3E3722"/>
              </a:solidFill>
              <a:latin typeface="Bernard MT Condensed" pitchFamily="18" charset="0"/>
            </a:endParaRPr>
          </a:p>
          <a:p>
            <a:r>
              <a:rPr lang="en-US" dirty="0" smtClean="0">
                <a:solidFill>
                  <a:srgbClr val="3E3722"/>
                </a:solidFill>
                <a:latin typeface="Bernard MT Condensed" pitchFamily="18" charset="0"/>
              </a:rPr>
              <a:t>Weaknesses: </a:t>
            </a:r>
            <a:r>
              <a:rPr lang="en-US" dirty="0" smtClean="0">
                <a:solidFill>
                  <a:srgbClr val="3E3722"/>
                </a:solidFill>
                <a:latin typeface="Bernard MT Condensed" pitchFamily="18" charset="0"/>
              </a:rPr>
              <a:t>mountain dew, her youngsters, her pup, beautiful spring days</a:t>
            </a:r>
            <a:endParaRPr lang="en-US" dirty="0">
              <a:solidFill>
                <a:srgbClr val="3E3722"/>
              </a:solidFill>
              <a:latin typeface="Bernard MT Condense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5400" y="5715000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3E3722"/>
                </a:solidFill>
                <a:latin typeface="Bernard MT Condensed" pitchFamily="18" charset="0"/>
              </a:rPr>
              <a:t>Dead or Alive</a:t>
            </a:r>
            <a:endParaRPr lang="en-US" sz="4800" dirty="0">
              <a:solidFill>
                <a:srgbClr val="3E3722"/>
              </a:solidFill>
              <a:latin typeface="Bernard MT Condensed" pitchFamily="18" charset="0"/>
            </a:endParaRPr>
          </a:p>
        </p:txBody>
      </p:sp>
      <p:pic>
        <p:nvPicPr>
          <p:cNvPr id="3" name="Picture 2" descr="DSC04305.JPG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751" t="36036" r="46816" b="47066"/>
          <a:stretch/>
        </p:blipFill>
        <p:spPr>
          <a:xfrm>
            <a:off x="5029200" y="2133600"/>
            <a:ext cx="2222385" cy="2986074"/>
          </a:xfrm>
          <a:prstGeom prst="rect">
            <a:avLst/>
          </a:prstGeom>
        </p:spPr>
      </p:pic>
      <p:sp>
        <p:nvSpPr>
          <p:cNvPr id="5" name="Freeform 4"/>
          <p:cNvSpPr/>
          <p:nvPr/>
        </p:nvSpPr>
        <p:spPr>
          <a:xfrm>
            <a:off x="5943600" y="3429000"/>
            <a:ext cx="372692" cy="235456"/>
          </a:xfrm>
          <a:custGeom>
            <a:avLst/>
            <a:gdLst>
              <a:gd name="connsiteX0" fmla="*/ 0 w 372692"/>
              <a:gd name="connsiteY0" fmla="*/ 0 h 235456"/>
              <a:gd name="connsiteX1" fmla="*/ 347360 w 372692"/>
              <a:gd name="connsiteY1" fmla="*/ 54278 h 235456"/>
              <a:gd name="connsiteX2" fmla="*/ 347360 w 372692"/>
              <a:gd name="connsiteY2" fmla="*/ 227967 h 235456"/>
              <a:gd name="connsiteX3" fmla="*/ 358215 w 372692"/>
              <a:gd name="connsiteY3" fmla="*/ 206256 h 235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692" h="235456">
                <a:moveTo>
                  <a:pt x="0" y="0"/>
                </a:moveTo>
                <a:cubicBezTo>
                  <a:pt x="144733" y="8142"/>
                  <a:pt x="289467" y="16284"/>
                  <a:pt x="347360" y="54278"/>
                </a:cubicBezTo>
                <a:cubicBezTo>
                  <a:pt x="405253" y="92272"/>
                  <a:pt x="345551" y="202637"/>
                  <a:pt x="347360" y="227967"/>
                </a:cubicBezTo>
                <a:cubicBezTo>
                  <a:pt x="349169" y="253297"/>
                  <a:pt x="358215" y="206256"/>
                  <a:pt x="358215" y="206256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25000"/>
                  </a:schemeClr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 flipH="1">
            <a:off x="5638800" y="3429000"/>
            <a:ext cx="418518" cy="258524"/>
          </a:xfrm>
          <a:custGeom>
            <a:avLst/>
            <a:gdLst>
              <a:gd name="connsiteX0" fmla="*/ 0 w 372692"/>
              <a:gd name="connsiteY0" fmla="*/ 0 h 235456"/>
              <a:gd name="connsiteX1" fmla="*/ 347360 w 372692"/>
              <a:gd name="connsiteY1" fmla="*/ 54278 h 235456"/>
              <a:gd name="connsiteX2" fmla="*/ 347360 w 372692"/>
              <a:gd name="connsiteY2" fmla="*/ 227967 h 235456"/>
              <a:gd name="connsiteX3" fmla="*/ 358215 w 372692"/>
              <a:gd name="connsiteY3" fmla="*/ 206256 h 235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692" h="235456">
                <a:moveTo>
                  <a:pt x="0" y="0"/>
                </a:moveTo>
                <a:cubicBezTo>
                  <a:pt x="144733" y="8142"/>
                  <a:pt x="289467" y="16284"/>
                  <a:pt x="347360" y="54278"/>
                </a:cubicBezTo>
                <a:cubicBezTo>
                  <a:pt x="405253" y="92272"/>
                  <a:pt x="345551" y="202637"/>
                  <a:pt x="347360" y="227967"/>
                </a:cubicBezTo>
                <a:cubicBezTo>
                  <a:pt x="349169" y="253297"/>
                  <a:pt x="358215" y="206256"/>
                  <a:pt x="358215" y="206256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6781800" y="1371600"/>
            <a:ext cx="1981200" cy="1143000"/>
          </a:xfrm>
          <a:prstGeom prst="wedgeEllipseCallout">
            <a:avLst>
              <a:gd name="adj1" fmla="val -49894"/>
              <a:gd name="adj2" fmla="val 88143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Ha! </a:t>
            </a:r>
            <a:r>
              <a:rPr lang="en-US" sz="1400" dirty="0" smtClean="0"/>
              <a:t>Nice mustache, eh?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34971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05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itchFamily="18" charset="0"/>
            </a:endParaRPr>
          </a:p>
          <a:p>
            <a:pPr marL="0" indent="0" algn="ctr">
              <a:buNone/>
            </a:pPr>
            <a:r>
              <a:rPr lang="en-US" sz="5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Microorganism</a:t>
            </a:r>
          </a:p>
          <a:p>
            <a:pPr marL="0" indent="0" algn="ctr">
              <a:buNone/>
            </a:pPr>
            <a:r>
              <a:rPr lang="en-US" sz="5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Poster</a:t>
            </a:r>
            <a:endParaRPr lang="en-US" sz="5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233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11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	There’s a new villain in town and it is up to you to inform the public of it’s possible dangers.</a:t>
            </a:r>
          </a:p>
          <a:p>
            <a:pPr>
              <a:buNone/>
            </a:pPr>
            <a:endParaRPr lang="en-US" sz="1800" dirty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	You will create a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WANTED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 poster to warn people of this enemy and capture this varmint DEAD or ALIVE!</a:t>
            </a:r>
          </a:p>
          <a:p>
            <a:pPr>
              <a:buFont typeface="Courier New" pitchFamily="49" charset="0"/>
              <a:buChar char="o"/>
            </a:pPr>
            <a:endParaRPr lang="en-US" dirty="0"/>
          </a:p>
        </p:txBody>
      </p:sp>
      <p:pic>
        <p:nvPicPr>
          <p:cNvPr id="7" name="Picture 6" descr="8815445-sheriff-st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4876800"/>
            <a:ext cx="1600200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Learning Target</a:t>
            </a:r>
            <a:endParaRPr lang="en-US" u="sng" dirty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I can </a:t>
            </a:r>
            <a:r>
              <a:rPr lang="en-US" sz="3200" u="sng" dirty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explain</a:t>
            </a: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 how 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a specific virus, </a:t>
            </a: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bacteria, 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fungus or parasite </a:t>
            </a: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may infect the human body and interfere with normal body functions.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Success Criteria</a:t>
            </a:r>
            <a:endParaRPr lang="en-US" u="sng" dirty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I am successful when I have completed my </a:t>
            </a:r>
            <a:r>
              <a:rPr lang="en-US" sz="3200" i="1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Microorganism WANTED Poster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 checking to make sure I have met ALL criteria.</a:t>
            </a:r>
            <a:endParaRPr lang="en-US" sz="3200" dirty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463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Microorganism Enemy Choices</a:t>
            </a:r>
            <a:endParaRPr lang="en-US" sz="3200" b="1" u="sng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4038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	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Bacteria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Streptococcal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Escherichia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coli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Salmonella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Staphylococcus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aureus</a:t>
            </a:r>
            <a:endParaRPr lang="en-US" sz="2000" dirty="0" smtClean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Bacillus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anthracis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  <a:p>
            <a:pPr>
              <a:buFont typeface="Wingdings" pitchFamily="2" charset="2"/>
              <a:buChar char="§"/>
            </a:pPr>
            <a:endParaRPr lang="en-US" sz="2400" dirty="0" smtClean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	Virus: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Varicella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 zoster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Ebola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Influenza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Human Immuno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d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eficiency Virus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Variola</a:t>
            </a:r>
            <a:endParaRPr lang="en-US" sz="2000" dirty="0" smtClean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  <a:p>
            <a:pPr lvl="1">
              <a:buNone/>
            </a:pPr>
            <a:endParaRPr lang="en-US" sz="2000" dirty="0" smtClean="0">
              <a:solidFill>
                <a:schemeClr val="bg2">
                  <a:lumMod val="10000"/>
                </a:schemeClr>
              </a:solidFill>
              <a:latin typeface="Rockwell" pitchFamily="18" charset="0"/>
            </a:endParaRPr>
          </a:p>
        </p:txBody>
      </p:sp>
      <p:sp>
        <p:nvSpPr>
          <p:cNvPr id="8" name="Content Placeholder 4"/>
          <p:cNvSpPr>
            <a:spLocks noGrp="1"/>
          </p:cNvSpPr>
          <p:nvPr>
            <p:ph sz="half" idx="2"/>
          </p:nvPr>
        </p:nvSpPr>
        <p:spPr>
          <a:xfrm>
            <a:off x="4724400" y="16764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Rockwell" pitchFamily="18" charset="0"/>
              </a:rPr>
              <a:t>	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Fungi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Tinea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pedis</a:t>
            </a:r>
            <a:endParaRPr lang="en-US" sz="2000" dirty="0" smtClean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Candida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ablicans</a:t>
            </a:r>
            <a:endParaRPr lang="en-US" sz="2000" dirty="0" smtClean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Tinea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corporis</a:t>
            </a:r>
            <a:endParaRPr lang="en-US" sz="2000" dirty="0" smtClean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  <a:p>
            <a:pPr lvl="1">
              <a:buFont typeface="Wingdings" pitchFamily="2" charset="2"/>
              <a:buChar char="§"/>
            </a:pPr>
            <a:endParaRPr lang="en-US" sz="2000" dirty="0" smtClean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  <a:p>
            <a:pPr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	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Parasite: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Anoplocephala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perfoliata</a:t>
            </a:r>
            <a:endParaRPr lang="en-US" sz="2000" dirty="0" smtClean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Plasmodium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falciparum</a:t>
            </a:r>
            <a:endParaRPr lang="en-US" sz="2000" dirty="0" smtClean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Sarcoptes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scabiei</a:t>
            </a:r>
            <a:endParaRPr lang="en-US" sz="2000" dirty="0" smtClean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100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The focus of your poster will be ONE SPECIFIC microorganism that falls into one of our four categories: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Bacteria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Virus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Fungi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Parasite</a:t>
            </a:r>
            <a:endParaRPr lang="en-US" dirty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</p:txBody>
      </p:sp>
      <p:pic>
        <p:nvPicPr>
          <p:cNvPr id="4" name="Picture 3" descr="9290242-cartoon-cowboy-with-a-gun-belt-isolated-on-whi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3124200"/>
            <a:ext cx="2209801" cy="322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858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Your poster MUST contain the following information: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Rockwell" pitchFamily="18" charset="0"/>
              </a:rPr>
              <a:t/>
            </a:r>
            <a:br>
              <a:rPr lang="en-US" dirty="0">
                <a:solidFill>
                  <a:schemeClr val="bg2">
                    <a:lumMod val="10000"/>
                  </a:schemeClr>
                </a:solidFill>
                <a:latin typeface="Rockwell" pitchFamily="18" charset="0"/>
              </a:rPr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2438400"/>
            <a:ext cx="4038600" cy="3607241"/>
          </a:xfrm>
        </p:spPr>
        <p:txBody>
          <a:bodyPr>
            <a:normAutofit fontScale="92500" lnSpcReduction="20000"/>
          </a:bodyPr>
          <a:lstStyle/>
          <a:p>
            <a:pPr lvl="1">
              <a:lnSpc>
                <a:spcPct val="140000"/>
              </a:lnSpc>
              <a:buFont typeface="Wingdings" pitchFamily="2" charset="2"/>
              <a:buChar char="ü"/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Enemy Name </a:t>
            </a:r>
          </a:p>
          <a:p>
            <a:pPr lvl="2">
              <a:lnSpc>
                <a:spcPct val="140000"/>
              </a:lnSpc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scientific </a:t>
            </a:r>
          </a:p>
          <a:p>
            <a:pPr lvl="2">
              <a:lnSpc>
                <a:spcPct val="140000"/>
              </a:lnSpc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common</a:t>
            </a:r>
          </a:p>
          <a:p>
            <a:pPr lvl="1">
              <a:lnSpc>
                <a:spcPct val="140000"/>
              </a:lnSpc>
              <a:buFont typeface="Wingdings" pitchFamily="2" charset="2"/>
              <a:buChar char="ü"/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Picture</a:t>
            </a:r>
          </a:p>
          <a:p>
            <a:pPr lvl="1">
              <a:lnSpc>
                <a:spcPct val="140000"/>
              </a:lnSpc>
              <a:buFont typeface="Wingdings" pitchFamily="2" charset="2"/>
              <a:buChar char="ü"/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Microorganism Category (is it a bacteria, virus, etc…?)</a:t>
            </a:r>
          </a:p>
          <a:p>
            <a:pPr lvl="1">
              <a:lnSpc>
                <a:spcPct val="140000"/>
              </a:lnSpc>
              <a:buFont typeface="Wingdings" pitchFamily="2" charset="2"/>
              <a:buChar char="ü"/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Disease it causes</a:t>
            </a:r>
          </a:p>
          <a:p>
            <a:pPr>
              <a:lnSpc>
                <a:spcPct val="140000"/>
              </a:lnSpc>
              <a:buFont typeface="Courier New" pitchFamily="49" charset="0"/>
              <a:buChar char="o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4038600" cy="3810000"/>
          </a:xfrm>
        </p:spPr>
        <p:txBody>
          <a:bodyPr>
            <a:normAutofit fontScale="92500" lnSpcReduction="20000"/>
          </a:bodyPr>
          <a:lstStyle/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Where it “hangs out”?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geographically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anatomically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Potential Weaknesses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Fun Fact (1 or more</a:t>
            </a: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)</a:t>
            </a: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200" b="1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ON THE BACK OF YOUR POSTER: </a:t>
            </a: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Names of your sources – At least 3</a:t>
            </a:r>
            <a:endParaRPr lang="en-US" sz="2200" dirty="0">
              <a:solidFill>
                <a:schemeClr val="bg2">
                  <a:lumMod val="25000"/>
                </a:schemeClr>
              </a:solidFill>
              <a:latin typeface="Rockwell" pitchFamily="18" charset="0"/>
            </a:endParaRPr>
          </a:p>
        </p:txBody>
      </p:sp>
      <p:pic>
        <p:nvPicPr>
          <p:cNvPr id="6" name="Picture 5" descr="9290242-cartoon-cowboy-with-a-gun-belt-isolated-on-whi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2590800"/>
            <a:ext cx="1066800" cy="1558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Gallery Walk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Rockwell" pitchFamily="18" charset="0"/>
              </a:rPr>
              <a:t/>
            </a:r>
            <a:br>
              <a:rPr lang="en-US" dirty="0">
                <a:solidFill>
                  <a:schemeClr val="bg2">
                    <a:lumMod val="10000"/>
                  </a:schemeClr>
                </a:solidFill>
                <a:latin typeface="Rockwell" pitchFamily="18" charset="0"/>
              </a:rPr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33400" y="2286001"/>
            <a:ext cx="8001000" cy="99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In Pages, create a new document (#, last, first, Wanted Gallery) and add a table like this: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endParaRPr lang="en-US" dirty="0"/>
          </a:p>
        </p:txBody>
      </p:sp>
      <p:pic>
        <p:nvPicPr>
          <p:cNvPr id="6" name="Picture 5" descr="9290242-cartoon-cowboy-with-a-gun-belt-isolated-on-whi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4670946"/>
            <a:ext cx="1235075" cy="1804283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231678"/>
              </p:ext>
            </p:extLst>
          </p:nvPr>
        </p:nvGraphicFramePr>
        <p:xfrm>
          <a:off x="1066800" y="3733800"/>
          <a:ext cx="6096000" cy="228600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524000"/>
                <a:gridCol w="1371600"/>
                <a:gridCol w="1447800"/>
                <a:gridCol w="17526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Name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Disease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Interesting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Virus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Parasite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Fungus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Bacteria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4579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Rockwell" pitchFamily="18" charset="0"/>
              </a:rPr>
              <a:t>Reflection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Rockwell" pitchFamily="18" charset="0"/>
              </a:rPr>
              <a:t/>
            </a:r>
            <a:br>
              <a:rPr lang="en-US" dirty="0">
                <a:solidFill>
                  <a:schemeClr val="bg2">
                    <a:lumMod val="10000"/>
                  </a:schemeClr>
                </a:solidFill>
                <a:latin typeface="Rockwell" pitchFamily="18" charset="0"/>
              </a:rPr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33400" y="2286000"/>
            <a:ext cx="8001000" cy="23849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Which microorganism that you observed would be the absolute worst to get and why?</a:t>
            </a:r>
            <a:endParaRPr lang="en-US" dirty="0"/>
          </a:p>
        </p:txBody>
      </p:sp>
      <p:pic>
        <p:nvPicPr>
          <p:cNvPr id="6" name="Picture 5" descr="9290242-cartoon-cowboy-with-a-gun-belt-isolated-on-whi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4670946"/>
            <a:ext cx="1235075" cy="180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054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921</TotalTime>
  <Words>242</Words>
  <Application>Microsoft Macintosh PowerPoint</Application>
  <PresentationFormat>On-screen Show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Microorganism Enemy Choices</vt:lpstr>
      <vt:lpstr>PowerPoint Presentation</vt:lpstr>
      <vt:lpstr>Your poster MUST contain the following information: </vt:lpstr>
      <vt:lpstr>Gallery Walk </vt:lpstr>
      <vt:lpstr>Reflection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User</cp:lastModifiedBy>
  <cp:revision>35</cp:revision>
  <dcterms:created xsi:type="dcterms:W3CDTF">2012-03-21T00:50:53Z</dcterms:created>
  <dcterms:modified xsi:type="dcterms:W3CDTF">2014-04-10T02:13:07Z</dcterms:modified>
</cp:coreProperties>
</file>